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4"/>
  </p:sldMasterIdLst>
  <p:sldIdLst>
    <p:sldId id="298" r:id="rId5"/>
    <p:sldId id="304" r:id="rId6"/>
    <p:sldId id="320" r:id="rId7"/>
    <p:sldId id="300" r:id="rId8"/>
    <p:sldId id="301" r:id="rId9"/>
    <p:sldId id="302" r:id="rId10"/>
    <p:sldId id="318" r:id="rId11"/>
    <p:sldId id="303" r:id="rId12"/>
    <p:sldId id="319" r:id="rId13"/>
    <p:sldId id="308" r:id="rId14"/>
    <p:sldId id="321" r:id="rId15"/>
    <p:sldId id="322" r:id="rId16"/>
    <p:sldId id="323" r:id="rId17"/>
    <p:sldId id="324" r:id="rId18"/>
    <p:sldId id="305" r:id="rId19"/>
    <p:sldId id="31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0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7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7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434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58306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90379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415761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601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78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3675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55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57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48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00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389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87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061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85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2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kelvinchow1979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elvin-chow-3a8b678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3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0766" y="436665"/>
            <a:ext cx="6838121" cy="2077146"/>
          </a:xfrm>
        </p:spPr>
        <p:txBody>
          <a:bodyPr anchor="b">
            <a:noAutofit/>
          </a:bodyPr>
          <a:lstStyle/>
          <a:p>
            <a:pPr algn="ctr"/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Topic Modelling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Safety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7645" y="2950476"/>
            <a:ext cx="3205640" cy="77418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>
                <a:solidFill>
                  <a:schemeClr val="bg1"/>
                </a:solidFill>
              </a:rPr>
              <a:t>Kelvin Chow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funnel chart&#10;&#10;Description automatically generated">
            <a:extLst>
              <a:ext uri="{FF2B5EF4-FFF2-40B4-BE49-F238E27FC236}">
                <a16:creationId xmlns:a16="http://schemas.microsoft.com/office/drawing/2014/main" id="{F2AED428-4564-463D-950F-988309D6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691" y="1354102"/>
            <a:ext cx="8997005" cy="52852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4C8D6D-0FF9-4C31-8817-2C33D9988274}"/>
              </a:ext>
            </a:extLst>
          </p:cNvPr>
          <p:cNvSpPr txBox="1"/>
          <p:nvPr/>
        </p:nvSpPr>
        <p:spPr>
          <a:xfrm>
            <a:off x="4660992" y="1948070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FF0000"/>
                </a:solidFill>
              </a:rPr>
              <a:t>NA (China)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52A67-EC80-46DD-8B9E-8017985BDB22}"/>
              </a:ext>
            </a:extLst>
          </p:cNvPr>
          <p:cNvSpPr txBox="1"/>
          <p:nvPr/>
        </p:nvSpPr>
        <p:spPr>
          <a:xfrm>
            <a:off x="3408661" y="500269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FF0000"/>
                </a:solidFill>
              </a:rPr>
              <a:t>NA (China)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62FFE-B059-49F8-9932-F9FE4905724A}"/>
              </a:ext>
            </a:extLst>
          </p:cNvPr>
          <p:cNvSpPr txBox="1"/>
          <p:nvPr/>
        </p:nvSpPr>
        <p:spPr>
          <a:xfrm>
            <a:off x="4190017" y="236555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FF0000"/>
                </a:solidFill>
              </a:rPr>
              <a:t>NA (Pakistan)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74180-5F38-441E-9A31-E67683397198}"/>
              </a:ext>
            </a:extLst>
          </p:cNvPr>
          <p:cNvSpPr txBox="1"/>
          <p:nvPr/>
        </p:nvSpPr>
        <p:spPr>
          <a:xfrm>
            <a:off x="3766471" y="3684127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FF0000"/>
                </a:solidFill>
              </a:rPr>
              <a:t>NA (Japan)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B76823-6E83-43AF-8FA1-24FCBDB2D97C}"/>
              </a:ext>
            </a:extLst>
          </p:cNvPr>
          <p:cNvSpPr txBox="1"/>
          <p:nvPr/>
        </p:nvSpPr>
        <p:spPr>
          <a:xfrm>
            <a:off x="3408661" y="4158745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FF0000"/>
                </a:solidFill>
              </a:rPr>
              <a:t>NA (India)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C5B94C-B449-45AC-822B-32CAD2E7C1A4}"/>
              </a:ext>
            </a:extLst>
          </p:cNvPr>
          <p:cNvSpPr txBox="1"/>
          <p:nvPr/>
        </p:nvSpPr>
        <p:spPr>
          <a:xfrm>
            <a:off x="3408661" y="4593503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FF0000"/>
                </a:solidFill>
              </a:rPr>
              <a:t>NA (Philippines)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33375C-A01E-42E4-B919-B43C67B5A4EB}"/>
              </a:ext>
            </a:extLst>
          </p:cNvPr>
          <p:cNvSpPr txBox="1">
            <a:spLocks/>
          </p:cNvSpPr>
          <p:nvPr/>
        </p:nvSpPr>
        <p:spPr>
          <a:xfrm>
            <a:off x="1326691" y="425699"/>
            <a:ext cx="8596668" cy="7818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650969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25699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4800" dirty="0"/>
              <a:t>Next Steps</a:t>
            </a:r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56585BAA-1825-4D17-A647-0F0195F55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77"/>
            <a:ext cx="12192000" cy="685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31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25699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4800" dirty="0"/>
              <a:t>Next Steps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DAEDF3-1652-4C9D-BC7D-B80E98CC5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24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25699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4800" dirty="0"/>
              <a:t>Next Steps</a:t>
            </a:r>
          </a:p>
        </p:txBody>
      </p:sp>
      <p:pic>
        <p:nvPicPr>
          <p:cNvPr id="5" name="Picture 4" descr="Website&#10;&#10;Description automatically generated">
            <a:extLst>
              <a:ext uri="{FF2B5EF4-FFF2-40B4-BE49-F238E27FC236}">
                <a16:creationId xmlns:a16="http://schemas.microsoft.com/office/drawing/2014/main" id="{37B53FBA-E354-43F1-B1DA-716F0868B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00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25699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4800" dirty="0"/>
              <a:t>Next Steps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F58EF71-89F6-4455-A8DC-723EF5212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26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25699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4800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D6C237-47DC-4FE9-9F03-CF6548D82C21}"/>
              </a:ext>
            </a:extLst>
          </p:cNvPr>
          <p:cNvSpPr txBox="1"/>
          <p:nvPr/>
        </p:nvSpPr>
        <p:spPr>
          <a:xfrm>
            <a:off x="2676939" y="1656521"/>
            <a:ext cx="6069495" cy="499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Get more data in extended period and other posts medium or news platform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Surveys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Work on the plan to implement safety (Awareness, Infrastructure)</a:t>
            </a:r>
          </a:p>
          <a:p>
            <a:pPr>
              <a:lnSpc>
                <a:spcPct val="200000"/>
              </a:lnSpc>
            </a:pPr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02745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879851-1A1D-4246-AAA1-C484E858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9C57943-0D7D-4A58-A5BD-D25B8E250D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78" r="6881" b="-3"/>
          <a:stretch/>
        </p:blipFill>
        <p:spPr>
          <a:xfrm>
            <a:off x="-8825" y="-561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CE9E4D8-B848-4497-AEB3-2722335E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0529" y="2935282"/>
            <a:ext cx="2320269" cy="1636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Thank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88D28-33FA-4F3A-970A-7511C8CC6F58}"/>
              </a:ext>
            </a:extLst>
          </p:cNvPr>
          <p:cNvSpPr txBox="1"/>
          <p:nvPr/>
        </p:nvSpPr>
        <p:spPr>
          <a:xfrm>
            <a:off x="143371" y="4891662"/>
            <a:ext cx="7537427" cy="1960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rgbClr val="F55349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Kaggle: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https://www.kaggle.com/kelvinchow1979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rgbClr val="F55349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LinkedIn: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https://www.linkedin.com/in/kelvin-chow-3a8b678/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rgbClr val="F55349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Medium: https://medium.com/@kel_line</a:t>
            </a:r>
          </a:p>
          <a:p>
            <a:pPr>
              <a:spcBef>
                <a:spcPts val="1000"/>
              </a:spcBef>
              <a:buClr>
                <a:srgbClr val="F55349"/>
              </a:buClr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GitHub: https://github.com/Kelvinchow79</a:t>
            </a:r>
          </a:p>
        </p:txBody>
      </p:sp>
      <p:sp>
        <p:nvSpPr>
          <p:cNvPr id="4" name="AutoShape 2" descr="What to look for in a business savings account | Brex">
            <a:extLst>
              <a:ext uri="{FF2B5EF4-FFF2-40B4-BE49-F238E27FC236}">
                <a16:creationId xmlns:a16="http://schemas.microsoft.com/office/drawing/2014/main" id="{DAFD09B5-271E-4D12-A4BA-D515467D7E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2645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25699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4800" dirty="0"/>
              <a:t>Objective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F81819-EF63-492E-9C5C-D86385A2A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1493" y="1591631"/>
            <a:ext cx="8111376" cy="41068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sz="3600" dirty="0">
                <a:latin typeface="Arial" panose="020B0604020202020204" pitchFamily="34" charset="0"/>
                <a:cs typeface="Arial" panose="020B0604020202020204" pitchFamily="34" charset="0"/>
              </a:rPr>
              <a:t>North Carolina State Government had set aside a budget to local authorities to address public concern and safety</a:t>
            </a:r>
          </a:p>
          <a:p>
            <a:pPr marL="0" indent="0">
              <a:buNone/>
            </a:pPr>
            <a:endParaRPr lang="en-SG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SG" sz="3600" dirty="0">
                <a:latin typeface="Arial" panose="020B0604020202020204" pitchFamily="34" charset="0"/>
                <a:cs typeface="Arial" panose="020B0604020202020204" pitchFamily="34" charset="0"/>
              </a:rPr>
              <a:t>Minimise life-lost and serious injuries</a:t>
            </a:r>
          </a:p>
          <a:p>
            <a:pPr marL="0" indent="0">
              <a:buNone/>
            </a:pPr>
            <a:endParaRPr lang="en-SG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SG" sz="3600" dirty="0">
                <a:latin typeface="Arial" panose="020B0604020202020204" pitchFamily="34" charset="0"/>
                <a:cs typeface="Arial" panose="020B0604020202020204" pitchFamily="34" charset="0"/>
              </a:rPr>
              <a:t>Where to spend on?</a:t>
            </a:r>
          </a:p>
        </p:txBody>
      </p:sp>
    </p:spTree>
    <p:extLst>
      <p:ext uri="{BB962C8B-B14F-4D97-AF65-F5344CB8AC3E}">
        <p14:creationId xmlns:p14="http://schemas.microsoft.com/office/powerpoint/2010/main" val="852993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25699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4800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7D164-85FB-49D4-BFCA-54DD70118A1D}"/>
              </a:ext>
            </a:extLst>
          </p:cNvPr>
          <p:cNvSpPr txBox="1"/>
          <p:nvPr/>
        </p:nvSpPr>
        <p:spPr>
          <a:xfrm>
            <a:off x="3187146" y="1822174"/>
            <a:ext cx="6447183" cy="34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Natural Language Processing (NLP)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Topic Modelling (LSA)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2107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0193A88-8FF9-4117-B5AA-65149EA92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620" y="3215654"/>
            <a:ext cx="3486637" cy="3572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778" y="422090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4800" dirty="0"/>
              <a:t>Tools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97260E79-6F6F-4B63-9C53-04A8ED18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89" y="1310892"/>
            <a:ext cx="7619048" cy="1904762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71D5CB0A-9978-48CC-BCC0-491A0FBDC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938" y="3048241"/>
            <a:ext cx="3599695" cy="3599695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50930840-FC53-46A6-8E9C-F8DA495CF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463" y="3861183"/>
            <a:ext cx="27146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32934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4800" dirty="0"/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F10C66-5771-4B18-AFFB-2CA9E7E7AE8A}"/>
              </a:ext>
            </a:extLst>
          </p:cNvPr>
          <p:cNvSpPr txBox="1"/>
          <p:nvPr/>
        </p:nvSpPr>
        <p:spPr>
          <a:xfrm>
            <a:off x="2142522" y="1501109"/>
            <a:ext cx="8154417" cy="4867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Survey and databases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2,114 tweets on a single day in NC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Category: Real disasters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A tweet : ”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Arsonist sets cars ablaze at dealership https://t.co/gOQvyJbpVI</a:t>
            </a:r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91807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630" y="481954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4800" dirty="0"/>
              <a:t>NLP &amp; LSA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BB069-19AA-449D-A2C0-76E9155F02C7}"/>
              </a:ext>
            </a:extLst>
          </p:cNvPr>
          <p:cNvSpPr txBox="1"/>
          <p:nvPr/>
        </p:nvSpPr>
        <p:spPr>
          <a:xfrm>
            <a:off x="1974572" y="1477236"/>
            <a:ext cx="4412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1) Remove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SG" sz="2400" dirty="0"/>
              <a:t>Web links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SG" sz="2400" dirty="0"/>
              <a:t>Punctuations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SG" sz="2400" dirty="0"/>
              <a:t>Numbers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SG" sz="2400" dirty="0"/>
              <a:t>Stop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16B866-DEB1-40FE-A836-D093E5B33395}"/>
              </a:ext>
            </a:extLst>
          </p:cNvPr>
          <p:cNvSpPr txBox="1"/>
          <p:nvPr/>
        </p:nvSpPr>
        <p:spPr>
          <a:xfrm>
            <a:off x="1974572" y="3843035"/>
            <a:ext cx="4921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2) Convert all text to lower case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98254-C294-486B-A709-A0889129922D}"/>
              </a:ext>
            </a:extLst>
          </p:cNvPr>
          <p:cNvSpPr txBox="1"/>
          <p:nvPr/>
        </p:nvSpPr>
        <p:spPr>
          <a:xfrm>
            <a:off x="1974572" y="4731508"/>
            <a:ext cx="8132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3) Latent Semantic Analysis (LSA) with Bigram &amp; k = 10</a:t>
            </a:r>
          </a:p>
        </p:txBody>
      </p:sp>
    </p:spTree>
    <p:extLst>
      <p:ext uri="{BB962C8B-B14F-4D97-AF65-F5344CB8AC3E}">
        <p14:creationId xmlns:p14="http://schemas.microsoft.com/office/powerpoint/2010/main" val="148519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1B4F8E-3F71-45BA-852D-CD6EE685306B}"/>
              </a:ext>
            </a:extLst>
          </p:cNvPr>
          <p:cNvSpPr txBox="1"/>
          <p:nvPr/>
        </p:nvSpPr>
        <p:spPr>
          <a:xfrm>
            <a:off x="1680208" y="1243621"/>
            <a:ext cx="3620662" cy="465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/>
              <a:t>Thunderstorm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/>
              <a:t>Tornado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/>
              <a:t>Train Accident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/>
              <a:t>Volcano Eruption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/>
              <a:t>Sinkhole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/>
              <a:t>Nuclear Meltdown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/>
              <a:t>Hail Storm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/>
              <a:t>Virus Outbreak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/>
              <a:t>Terrorist Bombing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/>
              <a:t>Electrocution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4BF01E-91EF-4F43-BA62-0A490E341556}"/>
              </a:ext>
            </a:extLst>
          </p:cNvPr>
          <p:cNvSpPr txBox="1">
            <a:spLocks/>
          </p:cNvSpPr>
          <p:nvPr/>
        </p:nvSpPr>
        <p:spPr>
          <a:xfrm>
            <a:off x="1326691" y="425699"/>
            <a:ext cx="8596668" cy="7818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/>
              <a:t>Topics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66478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1B4F8E-3F71-45BA-852D-CD6EE685306B}"/>
              </a:ext>
            </a:extLst>
          </p:cNvPr>
          <p:cNvSpPr txBox="1"/>
          <p:nvPr/>
        </p:nvSpPr>
        <p:spPr>
          <a:xfrm>
            <a:off x="1680208" y="1243621"/>
            <a:ext cx="3620662" cy="465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/>
              <a:t>Thunderstorm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/>
              <a:t>Tornado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/>
              <a:t>Train Accident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/>
              <a:t>Volcano Eruption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/>
              <a:t>Sinkhole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/>
              <a:t>Nuclear Meltdown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/>
              <a:t>Hail Storm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/>
              <a:t>Virus Outbreak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/>
              <a:t>Terrorist Bombing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SG" sz="2000" dirty="0"/>
              <a:t>Electrocution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6E6F16-2101-4BCD-A070-0F24D91BF2E9}"/>
              </a:ext>
            </a:extLst>
          </p:cNvPr>
          <p:cNvSpPr txBox="1"/>
          <p:nvPr/>
        </p:nvSpPr>
        <p:spPr>
          <a:xfrm>
            <a:off x="4575807" y="1243621"/>
            <a:ext cx="8978827" cy="465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FF0000"/>
                </a:solidFill>
              </a:rPr>
              <a:t>severe thunderstorm, thunderstorm warning, weather alert 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FF0000"/>
                </a:solidFill>
              </a:rPr>
              <a:t>Tornado flattened, powerful tornado, flattened home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FF0000"/>
                </a:solidFill>
              </a:rPr>
              <a:t>Train derailed, derailed freight, speed derailment, </a:t>
            </a:r>
            <a:r>
              <a:rPr lang="en-SG" sz="2000" u="sng" dirty="0">
                <a:solidFill>
                  <a:srgbClr val="FF0000"/>
                </a:solidFill>
              </a:rPr>
              <a:t>India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FF0000"/>
                </a:solidFill>
              </a:rPr>
              <a:t>Eruption intense, hazardous eruption, </a:t>
            </a:r>
            <a:r>
              <a:rPr lang="en-SG" sz="2000" u="sng" dirty="0">
                <a:solidFill>
                  <a:srgbClr val="FF0000"/>
                </a:solidFill>
              </a:rPr>
              <a:t>Philippines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FF0000"/>
                </a:solidFill>
              </a:rPr>
              <a:t>Sinkhole killed, sinkhole swallows, huge sinkhole, </a:t>
            </a:r>
            <a:r>
              <a:rPr lang="en-SG" sz="2000" u="sng" dirty="0">
                <a:solidFill>
                  <a:srgbClr val="FF0000"/>
                </a:solidFill>
              </a:rPr>
              <a:t>China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FF0000"/>
                </a:solidFill>
              </a:rPr>
              <a:t>Nuclear disaster, years nuclear, </a:t>
            </a:r>
            <a:r>
              <a:rPr lang="en-SG" sz="2000" dirty="0" err="1">
                <a:solidFill>
                  <a:srgbClr val="FF0000"/>
                </a:solidFill>
              </a:rPr>
              <a:t>fukushima</a:t>
            </a:r>
            <a:r>
              <a:rPr lang="en-SG" sz="2000" dirty="0">
                <a:solidFill>
                  <a:srgbClr val="FF0000"/>
                </a:solidFill>
              </a:rPr>
              <a:t>, </a:t>
            </a:r>
            <a:r>
              <a:rPr lang="en-SG" sz="2000" u="sng" dirty="0">
                <a:solidFill>
                  <a:srgbClr val="FF0000"/>
                </a:solidFill>
              </a:rPr>
              <a:t>Japan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FF0000"/>
                </a:solidFill>
              </a:rPr>
              <a:t>Hail possible, size hail, heavy rain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FF0000"/>
                </a:solidFill>
              </a:rPr>
              <a:t>Virus killed, virus quarantined, mystery virus, </a:t>
            </a:r>
            <a:r>
              <a:rPr lang="en-SG" sz="2000" u="sng" dirty="0">
                <a:solidFill>
                  <a:srgbClr val="FF0000"/>
                </a:solidFill>
              </a:rPr>
              <a:t>China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FF0000"/>
                </a:solidFill>
              </a:rPr>
              <a:t>suicide bombing, bombing rises, bombing visits, </a:t>
            </a:r>
            <a:r>
              <a:rPr lang="en-SG" sz="2000" u="sng" dirty="0">
                <a:solidFill>
                  <a:srgbClr val="FF0000"/>
                </a:solidFill>
              </a:rPr>
              <a:t>Pakistan</a:t>
            </a:r>
          </a:p>
          <a:p>
            <a:pPr>
              <a:lnSpc>
                <a:spcPct val="150000"/>
              </a:lnSpc>
            </a:pPr>
            <a:r>
              <a:rPr lang="en-SG" sz="2000" dirty="0">
                <a:solidFill>
                  <a:srgbClr val="FF0000"/>
                </a:solidFill>
              </a:rPr>
              <a:t>Wire Electrocute, electrocute millions, electric wires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73566F-A50F-4B49-9A99-18A2131B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691" y="425699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4800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2902255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691" y="425699"/>
            <a:ext cx="8596668" cy="781878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4800" dirty="0"/>
              <a:t>Topics</a:t>
            </a:r>
          </a:p>
        </p:txBody>
      </p:sp>
      <p:pic>
        <p:nvPicPr>
          <p:cNvPr id="8" name="Picture 7" descr="Chart, funnel chart&#10;&#10;Description automatically generated">
            <a:extLst>
              <a:ext uri="{FF2B5EF4-FFF2-40B4-BE49-F238E27FC236}">
                <a16:creationId xmlns:a16="http://schemas.microsoft.com/office/drawing/2014/main" id="{F2AED428-4564-463D-950F-988309D6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691" y="1354102"/>
            <a:ext cx="8997005" cy="52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4066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351</Words>
  <Application>Microsoft Office PowerPoint</Application>
  <PresentationFormat>Widescreen</PresentationFormat>
  <Paragraphs>80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Wisp</vt:lpstr>
      <vt:lpstr>  Topic Modelling Safety</vt:lpstr>
      <vt:lpstr>Objective</vt:lpstr>
      <vt:lpstr>Agenda</vt:lpstr>
      <vt:lpstr>Tools</vt:lpstr>
      <vt:lpstr>Data</vt:lpstr>
      <vt:lpstr>NLP &amp; LSA</vt:lpstr>
      <vt:lpstr>PowerPoint Presentation</vt:lpstr>
      <vt:lpstr>Topics</vt:lpstr>
      <vt:lpstr>Topics</vt:lpstr>
      <vt:lpstr>PowerPoint Presentation</vt:lpstr>
      <vt:lpstr>Next Steps</vt:lpstr>
      <vt:lpstr>Next Steps</vt:lpstr>
      <vt:lpstr>Next Steps</vt:lpstr>
      <vt:lpstr>Next Steps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Disaster Tweets Topic Modelling</dc:title>
  <dc:creator>CHOW Kelvin</dc:creator>
  <cp:lastModifiedBy>CHOW Kelvin</cp:lastModifiedBy>
  <cp:revision>17</cp:revision>
  <dcterms:created xsi:type="dcterms:W3CDTF">2020-10-25T08:12:39Z</dcterms:created>
  <dcterms:modified xsi:type="dcterms:W3CDTF">2020-10-26T04:40:35Z</dcterms:modified>
</cp:coreProperties>
</file>